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43891200" cy="32918400"/>
  <p:notesSz cx="6881813" cy="92964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600" kern="1200">
        <a:solidFill>
          <a:schemeClr val="tx1"/>
        </a:solidFill>
        <a:latin typeface="Arial" charset="0"/>
        <a:ea typeface="MS PGothic" charset="-128"/>
        <a:cs typeface="+mn-cs"/>
      </a:defRPr>
    </a:lvl1pPr>
    <a:lvl2pPr marL="342900" indent="114300" algn="l" rtl="0" eaLnBrk="0" fontAlgn="base" hangingPunct="0">
      <a:spcBef>
        <a:spcPct val="0"/>
      </a:spcBef>
      <a:spcAft>
        <a:spcPct val="0"/>
      </a:spcAft>
      <a:defRPr sz="2600" kern="1200">
        <a:solidFill>
          <a:schemeClr val="tx1"/>
        </a:solidFill>
        <a:latin typeface="Arial" charset="0"/>
        <a:ea typeface="MS PGothic" charset="-128"/>
        <a:cs typeface="+mn-cs"/>
      </a:defRPr>
    </a:lvl2pPr>
    <a:lvl3pPr marL="685800" indent="228600" algn="l" rtl="0" eaLnBrk="0" fontAlgn="base" hangingPunct="0">
      <a:spcBef>
        <a:spcPct val="0"/>
      </a:spcBef>
      <a:spcAft>
        <a:spcPct val="0"/>
      </a:spcAft>
      <a:defRPr sz="2600" kern="1200">
        <a:solidFill>
          <a:schemeClr val="tx1"/>
        </a:solidFill>
        <a:latin typeface="Arial" charset="0"/>
        <a:ea typeface="MS PGothic" charset="-128"/>
        <a:cs typeface="+mn-cs"/>
      </a:defRPr>
    </a:lvl3pPr>
    <a:lvl4pPr marL="1028700" indent="342900" algn="l" rtl="0" eaLnBrk="0" fontAlgn="base" hangingPunct="0">
      <a:spcBef>
        <a:spcPct val="0"/>
      </a:spcBef>
      <a:spcAft>
        <a:spcPct val="0"/>
      </a:spcAft>
      <a:defRPr sz="2600" kern="1200">
        <a:solidFill>
          <a:schemeClr val="tx1"/>
        </a:solidFill>
        <a:latin typeface="Arial" charset="0"/>
        <a:ea typeface="MS PGothic" charset="-128"/>
        <a:cs typeface="+mn-cs"/>
      </a:defRPr>
    </a:lvl4pPr>
    <a:lvl5pPr marL="1371600" indent="457200" algn="l" rtl="0" eaLnBrk="0" fontAlgn="base" hangingPunct="0">
      <a:spcBef>
        <a:spcPct val="0"/>
      </a:spcBef>
      <a:spcAft>
        <a:spcPct val="0"/>
      </a:spcAft>
      <a:defRPr sz="2600" kern="1200">
        <a:solidFill>
          <a:schemeClr val="tx1"/>
        </a:solidFill>
        <a:latin typeface="Arial" charset="0"/>
        <a:ea typeface="MS PGothic" charset="-128"/>
        <a:cs typeface="+mn-cs"/>
      </a:defRPr>
    </a:lvl5pPr>
    <a:lvl6pPr marL="2286000" algn="l" defTabSz="914400" rtl="0" eaLnBrk="1" latinLnBrk="0" hangingPunct="1">
      <a:defRPr sz="2600" kern="1200">
        <a:solidFill>
          <a:schemeClr val="tx1"/>
        </a:solidFill>
        <a:latin typeface="Arial" charset="0"/>
        <a:ea typeface="MS PGothic" charset="-128"/>
        <a:cs typeface="+mn-cs"/>
      </a:defRPr>
    </a:lvl6pPr>
    <a:lvl7pPr marL="2743200" algn="l" defTabSz="914400" rtl="0" eaLnBrk="1" latinLnBrk="0" hangingPunct="1">
      <a:defRPr sz="2600" kern="1200">
        <a:solidFill>
          <a:schemeClr val="tx1"/>
        </a:solidFill>
        <a:latin typeface="Arial" charset="0"/>
        <a:ea typeface="MS PGothic" charset="-128"/>
        <a:cs typeface="+mn-cs"/>
      </a:defRPr>
    </a:lvl7pPr>
    <a:lvl8pPr marL="3200400" algn="l" defTabSz="914400" rtl="0" eaLnBrk="1" latinLnBrk="0" hangingPunct="1">
      <a:defRPr sz="2600" kern="1200">
        <a:solidFill>
          <a:schemeClr val="tx1"/>
        </a:solidFill>
        <a:latin typeface="Arial" charset="0"/>
        <a:ea typeface="MS PGothic" charset="-128"/>
        <a:cs typeface="+mn-cs"/>
      </a:defRPr>
    </a:lvl8pPr>
    <a:lvl9pPr marL="3657600" algn="l" defTabSz="914400" rtl="0" eaLnBrk="1" latinLnBrk="0" hangingPunct="1">
      <a:defRPr sz="2600" kern="1200">
        <a:solidFill>
          <a:schemeClr val="tx1"/>
        </a:solidFill>
        <a:latin typeface="Arial" charset="0"/>
        <a:ea typeface="MS PGothic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368">
          <p15:clr>
            <a:srgbClr val="A4A3A4"/>
          </p15:clr>
        </p15:guide>
        <p15:guide id="2" pos="13824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ete Wegier" initials="PW" lastIdx="1" clrIdx="0"/>
  <p:cmAuthor id="2" name="Pete Wegier" initials="PW [2]" lastIdx="1" clrIdx="1"/>
  <p:cmAuthor id="3" name="Pete Wegier" initials="PW [3]" lastIdx="1" clrIdx="2"/>
  <p:cmAuthor id="4" name="Pete Wegier" initials="PW [4]" lastIdx="1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FFB304"/>
    <a:srgbClr val="FFFFD1"/>
    <a:srgbClr val="E4A004"/>
    <a:srgbClr val="FFEC94"/>
    <a:srgbClr val="FAFF50"/>
    <a:srgbClr val="EAEAEA"/>
    <a:srgbClr val="FFFFB3"/>
    <a:srgbClr val="FFFF99"/>
    <a:srgbClr val="FEFDC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12133" autoAdjust="0"/>
    <p:restoredTop sz="94671"/>
  </p:normalViewPr>
  <p:slideViewPr>
    <p:cSldViewPr>
      <p:cViewPr varScale="1">
        <p:scale>
          <a:sx n="26" d="100"/>
          <a:sy n="26" d="100"/>
        </p:scale>
        <p:origin x="2395" y="96"/>
      </p:cViewPr>
      <p:guideLst>
        <p:guide orient="horz" pos="10368"/>
        <p:guide pos="1382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commentAuthors" Target="commentAuthors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91418" y="10226280"/>
            <a:ext cx="37308367" cy="705564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82833" y="18653524"/>
            <a:ext cx="30725534" cy="8412956"/>
          </a:xfrm>
        </p:spPr>
        <p:txBody>
          <a:bodyPr/>
          <a:lstStyle>
            <a:lvl1pPr marL="0" indent="0" algn="ctr">
              <a:buNone/>
              <a:defRPr/>
            </a:lvl1pPr>
            <a:lvl2pPr marL="609608" indent="0" algn="ctr">
              <a:buNone/>
              <a:defRPr/>
            </a:lvl2pPr>
            <a:lvl3pPr marL="1219215" indent="0" algn="ctr">
              <a:buNone/>
              <a:defRPr/>
            </a:lvl3pPr>
            <a:lvl4pPr marL="1828823" indent="0" algn="ctr">
              <a:buNone/>
              <a:defRPr/>
            </a:lvl4pPr>
            <a:lvl5pPr marL="2438431" indent="0" algn="ctr">
              <a:buNone/>
              <a:defRPr/>
            </a:lvl5pPr>
            <a:lvl6pPr marL="3048038" indent="0" algn="ctr">
              <a:buNone/>
              <a:defRPr/>
            </a:lvl6pPr>
            <a:lvl7pPr marL="3657646" indent="0" algn="ctr">
              <a:buNone/>
              <a:defRPr/>
            </a:lvl7pPr>
            <a:lvl8pPr marL="4267253" indent="0" algn="ctr">
              <a:buNone/>
              <a:defRPr/>
            </a:lvl8pPr>
            <a:lvl9pPr marL="4876861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A53CDFA-8CB8-4B41-B0A1-26995FF2F71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957161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60B68E5-B6A7-5640-A5CF-46A9961D445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879418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1821968" y="1318022"/>
            <a:ext cx="9876367" cy="2808803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192868" y="1318022"/>
            <a:ext cx="29425900" cy="2808803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7D95713-0954-804A-BFEB-7FE577E269A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7166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60FD7E5-30EE-4C45-9D5E-80158457D39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122159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67101" y="21152644"/>
            <a:ext cx="37308367" cy="6538913"/>
          </a:xfrm>
        </p:spPr>
        <p:txBody>
          <a:bodyPr anchor="t"/>
          <a:lstStyle>
            <a:lvl1pPr algn="l">
              <a:defRPr sz="5333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67101" y="13951744"/>
            <a:ext cx="37308367" cy="7200900"/>
          </a:xfrm>
        </p:spPr>
        <p:txBody>
          <a:bodyPr anchor="b"/>
          <a:lstStyle>
            <a:lvl1pPr marL="0" indent="0">
              <a:buNone/>
              <a:defRPr sz="2667"/>
            </a:lvl1pPr>
            <a:lvl2pPr marL="609608" indent="0">
              <a:buNone/>
              <a:defRPr sz="2400"/>
            </a:lvl2pPr>
            <a:lvl3pPr marL="1219215" indent="0">
              <a:buNone/>
              <a:defRPr sz="2133"/>
            </a:lvl3pPr>
            <a:lvl4pPr marL="1828823" indent="0">
              <a:buNone/>
              <a:defRPr sz="1867"/>
            </a:lvl4pPr>
            <a:lvl5pPr marL="2438431" indent="0">
              <a:buNone/>
              <a:defRPr sz="1867"/>
            </a:lvl5pPr>
            <a:lvl6pPr marL="3048038" indent="0">
              <a:buNone/>
              <a:defRPr sz="1867"/>
            </a:lvl6pPr>
            <a:lvl7pPr marL="3657646" indent="0">
              <a:buNone/>
              <a:defRPr sz="1867"/>
            </a:lvl7pPr>
            <a:lvl8pPr marL="4267253" indent="0">
              <a:buNone/>
              <a:defRPr sz="1867"/>
            </a:lvl8pPr>
            <a:lvl9pPr marL="4876861" indent="0">
              <a:buNone/>
              <a:defRPr sz="18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3AC4A8E-E81F-5448-B8AB-E6B955A13A4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236335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192867" y="7680722"/>
            <a:ext cx="19651133" cy="21725334"/>
          </a:xfrm>
        </p:spPr>
        <p:txBody>
          <a:bodyPr/>
          <a:lstStyle>
            <a:lvl1pPr>
              <a:defRPr sz="3734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047201" y="7680722"/>
            <a:ext cx="19651133" cy="21725334"/>
          </a:xfrm>
        </p:spPr>
        <p:txBody>
          <a:bodyPr/>
          <a:lstStyle>
            <a:lvl1pPr>
              <a:defRPr sz="3734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0D6011A-2C36-B449-8145-AFD5906FAB7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856693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985" y="1318022"/>
            <a:ext cx="39501233" cy="54864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94985" y="7368778"/>
            <a:ext cx="19392900" cy="3070622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608" indent="0">
              <a:buNone/>
              <a:defRPr sz="2667" b="1"/>
            </a:lvl2pPr>
            <a:lvl3pPr marL="1219215" indent="0">
              <a:buNone/>
              <a:defRPr sz="2400" b="1"/>
            </a:lvl3pPr>
            <a:lvl4pPr marL="1828823" indent="0">
              <a:buNone/>
              <a:defRPr sz="2133" b="1"/>
            </a:lvl4pPr>
            <a:lvl5pPr marL="2438431" indent="0">
              <a:buNone/>
              <a:defRPr sz="2133" b="1"/>
            </a:lvl5pPr>
            <a:lvl6pPr marL="3048038" indent="0">
              <a:buNone/>
              <a:defRPr sz="2133" b="1"/>
            </a:lvl6pPr>
            <a:lvl7pPr marL="3657646" indent="0">
              <a:buNone/>
              <a:defRPr sz="2133" b="1"/>
            </a:lvl7pPr>
            <a:lvl8pPr marL="4267253" indent="0">
              <a:buNone/>
              <a:defRPr sz="2133" b="1"/>
            </a:lvl8pPr>
            <a:lvl9pPr marL="4876861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94985" y="10439401"/>
            <a:ext cx="19392900" cy="18966656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2296967" y="7368778"/>
            <a:ext cx="19399251" cy="3070622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608" indent="0">
              <a:buNone/>
              <a:defRPr sz="2667" b="1"/>
            </a:lvl2pPr>
            <a:lvl3pPr marL="1219215" indent="0">
              <a:buNone/>
              <a:defRPr sz="2400" b="1"/>
            </a:lvl3pPr>
            <a:lvl4pPr marL="1828823" indent="0">
              <a:buNone/>
              <a:defRPr sz="2133" b="1"/>
            </a:lvl4pPr>
            <a:lvl5pPr marL="2438431" indent="0">
              <a:buNone/>
              <a:defRPr sz="2133" b="1"/>
            </a:lvl5pPr>
            <a:lvl6pPr marL="3048038" indent="0">
              <a:buNone/>
              <a:defRPr sz="2133" b="1"/>
            </a:lvl6pPr>
            <a:lvl7pPr marL="3657646" indent="0">
              <a:buNone/>
              <a:defRPr sz="2133" b="1"/>
            </a:lvl7pPr>
            <a:lvl8pPr marL="4267253" indent="0">
              <a:buNone/>
              <a:defRPr sz="2133" b="1"/>
            </a:lvl8pPr>
            <a:lvl9pPr marL="4876861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2296967" y="10439401"/>
            <a:ext cx="19399251" cy="18966656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1E6F752-39CF-9E46-9070-890D1468DF6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684391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88E578F-70CA-724D-B50C-E6F01BD9586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18113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516018A-3202-1B4B-9CDB-09ABBB1ED83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26591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985" y="1310880"/>
            <a:ext cx="14439900" cy="5578078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159817" y="1310880"/>
            <a:ext cx="24536400" cy="28095178"/>
          </a:xfrm>
        </p:spPr>
        <p:txBody>
          <a:bodyPr/>
          <a:lstStyle>
            <a:lvl1pPr>
              <a:defRPr sz="4267"/>
            </a:lvl1pPr>
            <a:lvl2pPr>
              <a:defRPr sz="3734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94985" y="6888956"/>
            <a:ext cx="14439900" cy="22517100"/>
          </a:xfrm>
        </p:spPr>
        <p:txBody>
          <a:bodyPr/>
          <a:lstStyle>
            <a:lvl1pPr marL="0" indent="0">
              <a:buNone/>
              <a:defRPr sz="1867"/>
            </a:lvl1pPr>
            <a:lvl2pPr marL="609608" indent="0">
              <a:buNone/>
              <a:defRPr sz="1600"/>
            </a:lvl2pPr>
            <a:lvl3pPr marL="1219215" indent="0">
              <a:buNone/>
              <a:defRPr sz="1334"/>
            </a:lvl3pPr>
            <a:lvl4pPr marL="1828823" indent="0">
              <a:buNone/>
              <a:defRPr sz="1200"/>
            </a:lvl4pPr>
            <a:lvl5pPr marL="2438431" indent="0">
              <a:buNone/>
              <a:defRPr sz="1200"/>
            </a:lvl5pPr>
            <a:lvl6pPr marL="3048038" indent="0">
              <a:buNone/>
              <a:defRPr sz="1200"/>
            </a:lvl6pPr>
            <a:lvl7pPr marL="3657646" indent="0">
              <a:buNone/>
              <a:defRPr sz="1200"/>
            </a:lvl7pPr>
            <a:lvl8pPr marL="4267253" indent="0">
              <a:buNone/>
              <a:defRPr sz="1200"/>
            </a:lvl8pPr>
            <a:lvl9pPr marL="4876861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A6B193B-3176-6D40-AF6C-2347956CF32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046865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02134" y="23043356"/>
            <a:ext cx="26335567" cy="2719388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602134" y="2940844"/>
            <a:ext cx="26335567" cy="19751279"/>
          </a:xfrm>
        </p:spPr>
        <p:txBody>
          <a:bodyPr/>
          <a:lstStyle>
            <a:lvl1pPr marL="0" indent="0">
              <a:buNone/>
              <a:defRPr sz="4267"/>
            </a:lvl1pPr>
            <a:lvl2pPr marL="609608" indent="0">
              <a:buNone/>
              <a:defRPr sz="3734"/>
            </a:lvl2pPr>
            <a:lvl3pPr marL="1219215" indent="0">
              <a:buNone/>
              <a:defRPr sz="3200"/>
            </a:lvl3pPr>
            <a:lvl4pPr marL="1828823" indent="0">
              <a:buNone/>
              <a:defRPr sz="2667"/>
            </a:lvl4pPr>
            <a:lvl5pPr marL="2438431" indent="0">
              <a:buNone/>
              <a:defRPr sz="2667"/>
            </a:lvl5pPr>
            <a:lvl6pPr marL="3048038" indent="0">
              <a:buNone/>
              <a:defRPr sz="2667"/>
            </a:lvl6pPr>
            <a:lvl7pPr marL="3657646" indent="0">
              <a:buNone/>
              <a:defRPr sz="2667"/>
            </a:lvl7pPr>
            <a:lvl8pPr marL="4267253" indent="0">
              <a:buNone/>
              <a:defRPr sz="2667"/>
            </a:lvl8pPr>
            <a:lvl9pPr marL="4876861" indent="0">
              <a:buNone/>
              <a:defRPr sz="2667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02134" y="25762744"/>
            <a:ext cx="26335567" cy="3863579"/>
          </a:xfrm>
        </p:spPr>
        <p:txBody>
          <a:bodyPr/>
          <a:lstStyle>
            <a:lvl1pPr marL="0" indent="0">
              <a:buNone/>
              <a:defRPr sz="1867"/>
            </a:lvl1pPr>
            <a:lvl2pPr marL="609608" indent="0">
              <a:buNone/>
              <a:defRPr sz="1600"/>
            </a:lvl2pPr>
            <a:lvl3pPr marL="1219215" indent="0">
              <a:buNone/>
              <a:defRPr sz="1334"/>
            </a:lvl3pPr>
            <a:lvl4pPr marL="1828823" indent="0">
              <a:buNone/>
              <a:defRPr sz="1200"/>
            </a:lvl4pPr>
            <a:lvl5pPr marL="2438431" indent="0">
              <a:buNone/>
              <a:defRPr sz="1200"/>
            </a:lvl5pPr>
            <a:lvl6pPr marL="3048038" indent="0">
              <a:buNone/>
              <a:defRPr sz="1200"/>
            </a:lvl6pPr>
            <a:lvl7pPr marL="3657646" indent="0">
              <a:buNone/>
              <a:defRPr sz="1200"/>
            </a:lvl7pPr>
            <a:lvl8pPr marL="4267253" indent="0">
              <a:buNone/>
              <a:defRPr sz="1200"/>
            </a:lvl8pPr>
            <a:lvl9pPr marL="4876861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86118FC-71BD-6D47-BFF1-52B9F2E6525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754860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192338" y="1317625"/>
            <a:ext cx="39506525" cy="54864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38904" tIns="219452" rIns="438904" bIns="21945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192338" y="7680325"/>
            <a:ext cx="39506525" cy="2172493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38904" tIns="219452" rIns="438904" bIns="21945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2192338" y="29976763"/>
            <a:ext cx="10245725" cy="228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438904" tIns="219452" rIns="438904" bIns="219452" numCol="1" anchor="t" anchorCtr="0" compatLnSpc="1">
            <a:prstTxWarp prst="textNoShape">
              <a:avLst/>
            </a:prstTxWarp>
          </a:bodyPr>
          <a:lstStyle>
            <a:lvl1pPr defTabSz="5852657" eaLnBrk="1" hangingPunct="1">
              <a:defRPr sz="8933">
                <a:latin typeface="Arial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4993938" y="29976763"/>
            <a:ext cx="13903325" cy="228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438904" tIns="219452" rIns="438904" bIns="219452" numCol="1" anchor="t" anchorCtr="0" compatLnSpc="1">
            <a:prstTxWarp prst="textNoShape">
              <a:avLst/>
            </a:prstTxWarp>
          </a:bodyPr>
          <a:lstStyle>
            <a:lvl1pPr algn="ctr" defTabSz="5852657" eaLnBrk="1" hangingPunct="1">
              <a:defRPr sz="8933">
                <a:latin typeface="Arial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1453138" y="29976763"/>
            <a:ext cx="10245725" cy="228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438904" tIns="219452" rIns="438904" bIns="219452" numCol="1" anchor="t" anchorCtr="0" compatLnSpc="1">
            <a:prstTxWarp prst="textNoShape">
              <a:avLst/>
            </a:prstTxWarp>
          </a:bodyPr>
          <a:lstStyle>
            <a:lvl1pPr algn="r" defTabSz="5851525" eaLnBrk="1" hangingPunct="1">
              <a:defRPr sz="8900"/>
            </a:lvl1pPr>
          </a:lstStyle>
          <a:p>
            <a:fld id="{3B1835AE-88E2-9649-B45B-600EFC078298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5851525" rtl="0" eaLnBrk="0" fontAlgn="base" hangingPunct="0">
        <a:spcBef>
          <a:spcPct val="0"/>
        </a:spcBef>
        <a:spcAft>
          <a:spcPct val="0"/>
        </a:spcAft>
        <a:defRPr sz="28200">
          <a:solidFill>
            <a:schemeClr val="tx2"/>
          </a:solidFill>
          <a:latin typeface="+mj-lt"/>
          <a:ea typeface="MS PGothic" panose="020B0600070205080204" pitchFamily="34" charset="-128"/>
          <a:cs typeface="MS PGothic" charset="0"/>
        </a:defRPr>
      </a:lvl1pPr>
      <a:lvl2pPr algn="ctr" defTabSz="5851525" rtl="0" eaLnBrk="0" fontAlgn="base" hangingPunct="0">
        <a:spcBef>
          <a:spcPct val="0"/>
        </a:spcBef>
        <a:spcAft>
          <a:spcPct val="0"/>
        </a:spcAft>
        <a:defRPr sz="28200">
          <a:solidFill>
            <a:schemeClr val="tx2"/>
          </a:solidFill>
          <a:latin typeface="Arial" pitchFamily="34" charset="0"/>
          <a:ea typeface="MS PGothic" panose="020B0600070205080204" pitchFamily="34" charset="-128"/>
          <a:cs typeface="MS PGothic" charset="0"/>
        </a:defRPr>
      </a:lvl2pPr>
      <a:lvl3pPr algn="ctr" defTabSz="5851525" rtl="0" eaLnBrk="0" fontAlgn="base" hangingPunct="0">
        <a:spcBef>
          <a:spcPct val="0"/>
        </a:spcBef>
        <a:spcAft>
          <a:spcPct val="0"/>
        </a:spcAft>
        <a:defRPr sz="28200">
          <a:solidFill>
            <a:schemeClr val="tx2"/>
          </a:solidFill>
          <a:latin typeface="Arial" pitchFamily="34" charset="0"/>
          <a:ea typeface="MS PGothic" panose="020B0600070205080204" pitchFamily="34" charset="-128"/>
          <a:cs typeface="MS PGothic" charset="0"/>
        </a:defRPr>
      </a:lvl3pPr>
      <a:lvl4pPr algn="ctr" defTabSz="5851525" rtl="0" eaLnBrk="0" fontAlgn="base" hangingPunct="0">
        <a:spcBef>
          <a:spcPct val="0"/>
        </a:spcBef>
        <a:spcAft>
          <a:spcPct val="0"/>
        </a:spcAft>
        <a:defRPr sz="28200">
          <a:solidFill>
            <a:schemeClr val="tx2"/>
          </a:solidFill>
          <a:latin typeface="Arial" pitchFamily="34" charset="0"/>
          <a:ea typeface="MS PGothic" panose="020B0600070205080204" pitchFamily="34" charset="-128"/>
          <a:cs typeface="MS PGothic" charset="0"/>
        </a:defRPr>
      </a:lvl4pPr>
      <a:lvl5pPr algn="ctr" defTabSz="5851525" rtl="0" eaLnBrk="0" fontAlgn="base" hangingPunct="0">
        <a:spcBef>
          <a:spcPct val="0"/>
        </a:spcBef>
        <a:spcAft>
          <a:spcPct val="0"/>
        </a:spcAft>
        <a:defRPr sz="28200">
          <a:solidFill>
            <a:schemeClr val="tx2"/>
          </a:solidFill>
          <a:latin typeface="Arial" pitchFamily="34" charset="0"/>
          <a:ea typeface="MS PGothic" panose="020B0600070205080204" pitchFamily="34" charset="-128"/>
          <a:cs typeface="MS PGothic" charset="0"/>
        </a:defRPr>
      </a:lvl5pPr>
      <a:lvl6pPr marL="609608" algn="ctr" defTabSz="5852657" rtl="0" fontAlgn="base">
        <a:spcBef>
          <a:spcPct val="0"/>
        </a:spcBef>
        <a:spcAft>
          <a:spcPct val="0"/>
        </a:spcAft>
        <a:defRPr sz="28267">
          <a:solidFill>
            <a:schemeClr val="tx2"/>
          </a:solidFill>
          <a:latin typeface="Arial" pitchFamily="34" charset="0"/>
        </a:defRPr>
      </a:lvl6pPr>
      <a:lvl7pPr marL="1219215" algn="ctr" defTabSz="5852657" rtl="0" fontAlgn="base">
        <a:spcBef>
          <a:spcPct val="0"/>
        </a:spcBef>
        <a:spcAft>
          <a:spcPct val="0"/>
        </a:spcAft>
        <a:defRPr sz="28267">
          <a:solidFill>
            <a:schemeClr val="tx2"/>
          </a:solidFill>
          <a:latin typeface="Arial" pitchFamily="34" charset="0"/>
        </a:defRPr>
      </a:lvl7pPr>
      <a:lvl8pPr marL="1828823" algn="ctr" defTabSz="5852657" rtl="0" fontAlgn="base">
        <a:spcBef>
          <a:spcPct val="0"/>
        </a:spcBef>
        <a:spcAft>
          <a:spcPct val="0"/>
        </a:spcAft>
        <a:defRPr sz="28267">
          <a:solidFill>
            <a:schemeClr val="tx2"/>
          </a:solidFill>
          <a:latin typeface="Arial" pitchFamily="34" charset="0"/>
        </a:defRPr>
      </a:lvl8pPr>
      <a:lvl9pPr marL="2438431" algn="ctr" defTabSz="5852657" rtl="0" fontAlgn="base">
        <a:spcBef>
          <a:spcPct val="0"/>
        </a:spcBef>
        <a:spcAft>
          <a:spcPct val="0"/>
        </a:spcAft>
        <a:defRPr sz="28267">
          <a:solidFill>
            <a:schemeClr val="tx2"/>
          </a:solidFill>
          <a:latin typeface="Arial" pitchFamily="34" charset="0"/>
        </a:defRPr>
      </a:lvl9pPr>
    </p:titleStyle>
    <p:bodyStyle>
      <a:lvl1pPr marL="2192338" indent="-2192338" algn="l" defTabSz="5851525" rtl="0" eaLnBrk="0" fontAlgn="base" hangingPunct="0">
        <a:spcBef>
          <a:spcPct val="20000"/>
        </a:spcBef>
        <a:spcAft>
          <a:spcPct val="0"/>
        </a:spcAft>
        <a:buChar char="•"/>
        <a:defRPr sz="20500">
          <a:solidFill>
            <a:schemeClr val="tx1"/>
          </a:solidFill>
          <a:latin typeface="+mn-lt"/>
          <a:ea typeface="MS PGothic" panose="020B0600070205080204" pitchFamily="34" charset="-128"/>
          <a:cs typeface="MS PGothic" charset="0"/>
        </a:defRPr>
      </a:lvl1pPr>
      <a:lvl2pPr marL="4756150" indent="-1828800" algn="l" defTabSz="5851525" rtl="0" eaLnBrk="0" fontAlgn="base" hangingPunct="0">
        <a:spcBef>
          <a:spcPct val="20000"/>
        </a:spcBef>
        <a:spcAft>
          <a:spcPct val="0"/>
        </a:spcAft>
        <a:buChar char="–"/>
        <a:defRPr sz="18000">
          <a:solidFill>
            <a:schemeClr val="tx1"/>
          </a:solidFill>
          <a:latin typeface="+mn-lt"/>
          <a:ea typeface="MS PGothic" panose="020B0600070205080204" pitchFamily="34" charset="-128"/>
          <a:cs typeface="MS PGothic" charset="0"/>
        </a:defRPr>
      </a:lvl2pPr>
      <a:lvl3pPr marL="7315200" indent="-1462088" algn="l" defTabSz="5851525" rtl="0" eaLnBrk="0" fontAlgn="base" hangingPunct="0">
        <a:spcBef>
          <a:spcPct val="20000"/>
        </a:spcBef>
        <a:spcAft>
          <a:spcPct val="0"/>
        </a:spcAft>
        <a:buChar char="•"/>
        <a:defRPr sz="15400">
          <a:solidFill>
            <a:schemeClr val="tx1"/>
          </a:solidFill>
          <a:latin typeface="+mn-lt"/>
          <a:ea typeface="MS PGothic" panose="020B0600070205080204" pitchFamily="34" charset="-128"/>
          <a:cs typeface="MS PGothic" charset="0"/>
        </a:defRPr>
      </a:lvl3pPr>
      <a:lvl4pPr marL="10242550" indent="-1462088" algn="l" defTabSz="5851525" rtl="0" eaLnBrk="0" fontAlgn="base" hangingPunct="0">
        <a:spcBef>
          <a:spcPct val="20000"/>
        </a:spcBef>
        <a:spcAft>
          <a:spcPct val="0"/>
        </a:spcAft>
        <a:buChar char="–"/>
        <a:defRPr sz="12800">
          <a:solidFill>
            <a:schemeClr val="tx1"/>
          </a:solidFill>
          <a:latin typeface="+mn-lt"/>
          <a:ea typeface="MS PGothic" panose="020B0600070205080204" pitchFamily="34" charset="-128"/>
          <a:cs typeface="MS PGothic" charset="0"/>
        </a:defRPr>
      </a:lvl4pPr>
      <a:lvl5pPr marL="13166725" indent="-1462088" algn="l" defTabSz="5851525" rtl="0" eaLnBrk="0" fontAlgn="base" hangingPunct="0">
        <a:spcBef>
          <a:spcPct val="20000"/>
        </a:spcBef>
        <a:spcAft>
          <a:spcPct val="0"/>
        </a:spcAft>
        <a:buChar char="»"/>
        <a:defRPr sz="12800">
          <a:solidFill>
            <a:schemeClr val="tx1"/>
          </a:solidFill>
          <a:latin typeface="+mn-lt"/>
          <a:ea typeface="MS PGothic" panose="020B0600070205080204" pitchFamily="34" charset="-128"/>
          <a:cs typeface="MS PGothic" charset="0"/>
        </a:defRPr>
      </a:lvl5pPr>
      <a:lvl6pPr marL="13777556" indent="-1462636" algn="l" defTabSz="5852657" rtl="0" fontAlgn="base">
        <a:spcBef>
          <a:spcPct val="20000"/>
        </a:spcBef>
        <a:spcAft>
          <a:spcPct val="0"/>
        </a:spcAft>
        <a:buChar char="»"/>
        <a:defRPr sz="12800">
          <a:solidFill>
            <a:schemeClr val="tx1"/>
          </a:solidFill>
          <a:latin typeface="+mn-lt"/>
        </a:defRPr>
      </a:lvl6pPr>
      <a:lvl7pPr marL="14387164" indent="-1462636" algn="l" defTabSz="5852657" rtl="0" fontAlgn="base">
        <a:spcBef>
          <a:spcPct val="20000"/>
        </a:spcBef>
        <a:spcAft>
          <a:spcPct val="0"/>
        </a:spcAft>
        <a:buChar char="»"/>
        <a:defRPr sz="12800">
          <a:solidFill>
            <a:schemeClr val="tx1"/>
          </a:solidFill>
          <a:latin typeface="+mn-lt"/>
        </a:defRPr>
      </a:lvl7pPr>
      <a:lvl8pPr marL="14996771" indent="-1462636" algn="l" defTabSz="5852657" rtl="0" fontAlgn="base">
        <a:spcBef>
          <a:spcPct val="20000"/>
        </a:spcBef>
        <a:spcAft>
          <a:spcPct val="0"/>
        </a:spcAft>
        <a:buChar char="»"/>
        <a:defRPr sz="12800">
          <a:solidFill>
            <a:schemeClr val="tx1"/>
          </a:solidFill>
          <a:latin typeface="+mn-lt"/>
        </a:defRPr>
      </a:lvl8pPr>
      <a:lvl9pPr marL="15606379" indent="-1462636" algn="l" defTabSz="5852657" rtl="0" fontAlgn="base">
        <a:spcBef>
          <a:spcPct val="20000"/>
        </a:spcBef>
        <a:spcAft>
          <a:spcPct val="0"/>
        </a:spcAft>
        <a:buChar char="»"/>
        <a:defRPr sz="128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121921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8" algn="l" defTabSz="121921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15" algn="l" defTabSz="121921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23" algn="l" defTabSz="121921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31" algn="l" defTabSz="121921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38" algn="l" defTabSz="121921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46" algn="l" defTabSz="121921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53" algn="l" defTabSz="121921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61" algn="l" defTabSz="121921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s://doi.org/10.1080/23288604.2016.1124171" TargetMode="External"/><Relationship Id="rId13" Type="http://schemas.openxmlformats.org/officeDocument/2006/relationships/image" Target="../media/image9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7.png"/><Relationship Id="rId5" Type="http://schemas.openxmlformats.org/officeDocument/2006/relationships/image" Target="../media/image4.png"/><Relationship Id="rId15" Type="http://schemas.openxmlformats.org/officeDocument/2006/relationships/image" Target="../media/image11.png"/><Relationship Id="rId10" Type="http://schemas.openxmlformats.org/officeDocument/2006/relationships/hyperlink" Target="https://doi.org/10.1002/bdm.1751" TargetMode="External"/><Relationship Id="rId4" Type="http://schemas.openxmlformats.org/officeDocument/2006/relationships/image" Target="../media/image3.png"/><Relationship Id="rId9" Type="http://schemas.openxmlformats.org/officeDocument/2006/relationships/hyperlink" Target="https://doi.org/10.1215/03616878-30-4-563" TargetMode="External"/><Relationship Id="rId1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4">
            <a:extLst>
              <a:ext uri="{FF2B5EF4-FFF2-40B4-BE49-F238E27FC236}">
                <a16:creationId xmlns:a16="http://schemas.microsoft.com/office/drawing/2014/main" id="{C852AEF4-4C6A-4D86-BD76-7E725DD1AD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781227" y="25831800"/>
            <a:ext cx="11121026" cy="1387979"/>
          </a:xfrm>
          <a:prstGeom prst="rect">
            <a:avLst/>
          </a:prstGeom>
          <a:solidFill>
            <a:srgbClr val="FFFFFF"/>
          </a:solidFill>
          <a:ln>
            <a:noFill/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213360" tIns="106680" rIns="213360" bIns="106680" anchor="ctr"/>
          <a:lstStyle/>
          <a:p>
            <a:pPr algn="ctr" defTabSz="5852657" eaLnBrk="1" hangingPunct="1">
              <a:defRPr/>
            </a:pPr>
            <a:r>
              <a:rPr lang="en-US" sz="6000" cap="small" dirty="0">
                <a:solidFill>
                  <a:srgbClr val="000000"/>
                </a:solidFill>
                <a:latin typeface="Gill Sans"/>
                <a:cs typeface="Gill Sans"/>
              </a:rPr>
              <a:t>Selected References</a:t>
            </a:r>
            <a:endParaRPr lang="en-US" sz="6000" cap="small" dirty="0">
              <a:solidFill>
                <a:schemeClr val="tx1"/>
              </a:solidFill>
              <a:latin typeface="Gill Sans"/>
              <a:cs typeface="Gill Sans"/>
            </a:endParaRPr>
          </a:p>
        </p:txBody>
      </p:sp>
      <p:sp>
        <p:nvSpPr>
          <p:cNvPr id="2050" name="Rectangle 4"/>
          <p:cNvSpPr>
            <a:spLocks noChangeArrowheads="1"/>
          </p:cNvSpPr>
          <p:nvPr/>
        </p:nvSpPr>
        <p:spPr bwMode="auto">
          <a:xfrm>
            <a:off x="0" y="-136525"/>
            <a:ext cx="43891200" cy="4022725"/>
          </a:xfrm>
          <a:prstGeom prst="rect">
            <a:avLst/>
          </a:prstGeom>
          <a:solidFill>
            <a:srgbClr val="E4A004"/>
          </a:solidFill>
          <a:ln>
            <a:noFill/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213360" tIns="106680" rIns="213360" bIns="106680" anchor="t"/>
          <a:lstStyle/>
          <a:p>
            <a:pPr algn="ctr" defTabSz="5852657" eaLnBrk="1" hangingPunct="1">
              <a:defRPr/>
            </a:pPr>
            <a:endParaRPr lang="en-US" sz="8800" cap="small" dirty="0">
              <a:highlight>
                <a:srgbClr val="FFFFD1"/>
              </a:highlight>
              <a:latin typeface="Gill Sans"/>
              <a:cs typeface="Gill Sans"/>
            </a:endParaRPr>
          </a:p>
          <a:p>
            <a:pPr defTabSz="5852657" eaLnBrk="1" hangingPunct="1">
              <a:defRPr/>
            </a:pPr>
            <a:endParaRPr lang="en-US" sz="2800" dirty="0">
              <a:solidFill>
                <a:srgbClr val="000000"/>
              </a:solidFill>
              <a:highlight>
                <a:srgbClr val="FFFFD1"/>
              </a:highlight>
              <a:latin typeface="Gill Sans"/>
              <a:cs typeface="Gill Sans"/>
            </a:endParaRPr>
          </a:p>
        </p:txBody>
      </p:sp>
      <p:sp>
        <p:nvSpPr>
          <p:cNvPr id="12" name="Rectangle 4"/>
          <p:cNvSpPr>
            <a:spLocks noChangeArrowheads="1"/>
          </p:cNvSpPr>
          <p:nvPr/>
        </p:nvSpPr>
        <p:spPr bwMode="auto">
          <a:xfrm>
            <a:off x="0" y="3962400"/>
            <a:ext cx="11852602" cy="1295400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213360" tIns="106680" rIns="213360" bIns="106680" anchor="ctr"/>
          <a:lstStyle/>
          <a:p>
            <a:pPr algn="ctr" defTabSz="5852657" eaLnBrk="1" hangingPunct="1">
              <a:defRPr/>
            </a:pPr>
            <a:r>
              <a:rPr lang="en-US" sz="6000" cap="small" dirty="0">
                <a:solidFill>
                  <a:srgbClr val="000000"/>
                </a:solidFill>
                <a:latin typeface="Gill Sans"/>
                <a:cs typeface="Gill Sans"/>
              </a:rPr>
              <a:t>Background and Objectives</a:t>
            </a:r>
            <a:endParaRPr lang="en-US" sz="6000" cap="small" dirty="0">
              <a:solidFill>
                <a:schemeClr val="tx1"/>
              </a:solidFill>
              <a:latin typeface="Gill Sans"/>
              <a:cs typeface="Gill Sans"/>
            </a:endParaRPr>
          </a:p>
        </p:txBody>
      </p:sp>
      <p:sp>
        <p:nvSpPr>
          <p:cNvPr id="20" name="Rectangle 4"/>
          <p:cNvSpPr>
            <a:spLocks noChangeArrowheads="1"/>
          </p:cNvSpPr>
          <p:nvPr/>
        </p:nvSpPr>
        <p:spPr bwMode="auto">
          <a:xfrm>
            <a:off x="0" y="32308800"/>
            <a:ext cx="43891200" cy="762000"/>
          </a:xfrm>
          <a:prstGeom prst="rect">
            <a:avLst/>
          </a:prstGeom>
          <a:solidFill>
            <a:srgbClr val="E4A004"/>
          </a:solidFill>
          <a:ln>
            <a:noFill/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213360" tIns="106680" rIns="213360" bIns="106680" anchor="ctr"/>
          <a:lstStyle/>
          <a:p>
            <a:pPr algn="ctr" defTabSz="5852657" eaLnBrk="1" hangingPunct="1">
              <a:defRPr/>
            </a:pPr>
            <a:endParaRPr lang="en-US" sz="6000" b="1" dirty="0">
              <a:solidFill>
                <a:schemeClr val="tx1"/>
              </a:solidFill>
              <a:latin typeface="Seravek Medium"/>
              <a:cs typeface="Seravek Medium"/>
            </a:endParaRPr>
          </a:p>
        </p:txBody>
      </p:sp>
      <p:sp>
        <p:nvSpPr>
          <p:cNvPr id="13325" name="TextBox 1"/>
          <p:cNvSpPr txBox="1">
            <a:spLocks noChangeArrowheads="1"/>
          </p:cNvSpPr>
          <p:nvPr/>
        </p:nvSpPr>
        <p:spPr bwMode="auto">
          <a:xfrm>
            <a:off x="14286797" y="32476166"/>
            <a:ext cx="327660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600">
                <a:solidFill>
                  <a:schemeClr val="tx1"/>
                </a:solidFill>
                <a:latin typeface="Arial" charset="0"/>
                <a:ea typeface="MS PGothic" charset="-128"/>
              </a:defRPr>
            </a:lvl1pPr>
            <a:lvl2pPr marL="742950" indent="-285750">
              <a:defRPr sz="2600">
                <a:solidFill>
                  <a:schemeClr val="tx1"/>
                </a:solidFill>
                <a:latin typeface="Arial" charset="0"/>
                <a:ea typeface="MS PGothic" charset="-128"/>
              </a:defRPr>
            </a:lvl2pPr>
            <a:lvl3pPr marL="1143000" indent="-228600">
              <a:defRPr sz="2600">
                <a:solidFill>
                  <a:schemeClr val="tx1"/>
                </a:solidFill>
                <a:latin typeface="Arial" charset="0"/>
                <a:ea typeface="MS PGothic" charset="-128"/>
              </a:defRPr>
            </a:lvl3pPr>
            <a:lvl4pPr marL="1600200" indent="-228600">
              <a:defRPr sz="2600">
                <a:solidFill>
                  <a:schemeClr val="tx1"/>
                </a:solidFill>
                <a:latin typeface="Arial" charset="0"/>
                <a:ea typeface="MS PGothic" charset="-128"/>
              </a:defRPr>
            </a:lvl4pPr>
            <a:lvl5pPr marL="2057400" indent="-228600">
              <a:defRPr sz="2600">
                <a:solidFill>
                  <a:schemeClr val="tx1"/>
                </a:solidFill>
                <a:latin typeface="Arial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  <a:ea typeface="MS PGothic" charset="-128"/>
              </a:defRPr>
            </a:lvl9pPr>
          </a:lstStyle>
          <a:p>
            <a:r>
              <a:rPr lang="en-US" sz="2000" i="1" dirty="0"/>
              <a:t>This project was completed as part of a Masters thesis at the University of Missouri, and did not receive funding</a:t>
            </a:r>
            <a:endParaRPr lang="en-US" altLang="en-US" sz="2000" dirty="0">
              <a:latin typeface="Times New Roman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400300" y="2293203"/>
            <a:ext cx="39090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852657" eaLnBrk="1" hangingPunct="1">
              <a:defRPr/>
            </a:pPr>
            <a:r>
              <a:rPr lang="en-US" sz="4800" dirty="0">
                <a:latin typeface="Gill Sans"/>
                <a:cs typeface="Gill Sans"/>
              </a:rPr>
              <a:t>Sean X. Duan BS</a:t>
            </a:r>
            <a:r>
              <a:rPr lang="en-US" sz="4800" baseline="30000" dirty="0">
                <a:latin typeface="Gill Sans"/>
                <a:cs typeface="Gill Sans"/>
              </a:rPr>
              <a:t>1</a:t>
            </a:r>
            <a:r>
              <a:rPr lang="en-US" sz="4800" dirty="0">
                <a:latin typeface="Gill Sans"/>
                <a:cs typeface="Gill Sans"/>
              </a:rPr>
              <a:t>, Victoria A. Shaffer PhD</a:t>
            </a:r>
            <a:r>
              <a:rPr lang="en-US" sz="4800" baseline="30000" dirty="0">
                <a:latin typeface="Gill Sans"/>
                <a:cs typeface="Gill Sans"/>
              </a:rPr>
              <a:t>1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971800" y="242179"/>
            <a:ext cx="40919400" cy="2040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852657" eaLnBrk="1" hangingPunct="1">
              <a:lnSpc>
                <a:spcPct val="70000"/>
              </a:lnSpc>
              <a:defRPr/>
            </a:pPr>
            <a:r>
              <a:rPr lang="en-GB" sz="8800" cap="small" dirty="0">
                <a:latin typeface="Gill Sans"/>
                <a:cs typeface="Gill Sans"/>
              </a:rPr>
              <a:t>The Use of Explicit Health Benefits Packages Increases Support for Universal Health Care for People with High Objective Numeracy</a:t>
            </a:r>
            <a:endParaRPr lang="en-US" sz="8800" dirty="0"/>
          </a:p>
        </p:txBody>
      </p:sp>
      <p:sp>
        <p:nvSpPr>
          <p:cNvPr id="4" name="TextBox 3"/>
          <p:cNvSpPr txBox="1"/>
          <p:nvPr/>
        </p:nvSpPr>
        <p:spPr>
          <a:xfrm>
            <a:off x="1544431" y="3322186"/>
            <a:ext cx="408023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aseline="30000" dirty="0">
                <a:latin typeface="Gill Sans"/>
                <a:cs typeface="Gill Sans"/>
              </a:rPr>
              <a:t>1</a:t>
            </a:r>
            <a:r>
              <a:rPr lang="en-US" sz="2800" dirty="0">
                <a:latin typeface="Gill Sans"/>
                <a:cs typeface="Gill Sans"/>
              </a:rPr>
              <a:t>University of Missouri—Columbia Department of Psychological Sciences </a:t>
            </a:r>
            <a:endParaRPr lang="en-US" dirty="0"/>
          </a:p>
        </p:txBody>
      </p:sp>
      <p:graphicFrame>
        <p:nvGraphicFramePr>
          <p:cNvPr id="13" name="Table 12"/>
          <p:cNvGraphicFramePr>
            <a:graphicFrameLocks noGrp="1"/>
          </p:cNvGraphicFramePr>
          <p:nvPr/>
        </p:nvGraphicFramePr>
        <p:xfrm>
          <a:off x="17882553" y="18364279"/>
          <a:ext cx="274589" cy="457200"/>
        </p:xfrm>
        <a:graphic>
          <a:graphicData uri="http://schemas.openxmlformats.org/drawingml/2006/table">
            <a:tbl>
              <a:tblPr/>
              <a:tblGrid>
                <a:gridCol w="2745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92" name="Rectangle 4"/>
          <p:cNvSpPr>
            <a:spLocks noChangeArrowheads="1"/>
          </p:cNvSpPr>
          <p:nvPr/>
        </p:nvSpPr>
        <p:spPr bwMode="auto">
          <a:xfrm>
            <a:off x="21031200" y="6778625"/>
            <a:ext cx="6477000" cy="1298575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213360" tIns="106680" rIns="213360" bIns="106680" anchor="ctr"/>
          <a:lstStyle/>
          <a:p>
            <a:pPr algn="ctr" defTabSz="5852657" eaLnBrk="1" hangingPunct="1">
              <a:defRPr/>
            </a:pPr>
            <a:r>
              <a:rPr lang="en-US" sz="6000" cap="small" dirty="0">
                <a:solidFill>
                  <a:schemeClr val="tx1"/>
                </a:solidFill>
                <a:latin typeface="Gill Sans"/>
                <a:cs typeface="Gill Sans"/>
              </a:rPr>
              <a:t>Results</a:t>
            </a:r>
          </a:p>
        </p:txBody>
      </p:sp>
      <p:sp>
        <p:nvSpPr>
          <p:cNvPr id="93" name="Rectangle 4"/>
          <p:cNvSpPr>
            <a:spLocks noChangeArrowheads="1"/>
          </p:cNvSpPr>
          <p:nvPr/>
        </p:nvSpPr>
        <p:spPr bwMode="auto">
          <a:xfrm>
            <a:off x="32463287" y="13394821"/>
            <a:ext cx="11121026" cy="1387979"/>
          </a:xfrm>
          <a:prstGeom prst="rect">
            <a:avLst/>
          </a:prstGeom>
          <a:solidFill>
            <a:srgbClr val="FFFFFF"/>
          </a:solidFill>
          <a:ln>
            <a:noFill/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213360" tIns="106680" rIns="213360" bIns="106680" anchor="ctr"/>
          <a:lstStyle/>
          <a:p>
            <a:pPr algn="ctr" defTabSz="5852657" eaLnBrk="1" hangingPunct="1">
              <a:defRPr/>
            </a:pPr>
            <a:r>
              <a:rPr lang="en-US" sz="6000" cap="small" dirty="0">
                <a:solidFill>
                  <a:srgbClr val="000000"/>
                </a:solidFill>
                <a:latin typeface="Gill Sans"/>
                <a:cs typeface="Gill Sans"/>
              </a:rPr>
              <a:t>Discussion</a:t>
            </a:r>
            <a:endParaRPr lang="en-US" sz="6000" cap="small" dirty="0">
              <a:solidFill>
                <a:schemeClr val="tx1"/>
              </a:solidFill>
              <a:latin typeface="Gill Sans"/>
              <a:cs typeface="Gill Sans"/>
            </a:endParaRPr>
          </a:p>
        </p:txBody>
      </p:sp>
      <p:pic>
        <p:nvPicPr>
          <p:cNvPr id="27" name="Picture 26" descr="MU_StackedMU_2C_coated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64" y="218270"/>
            <a:ext cx="2867336" cy="321073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6FC147C-4021-C649-A9E0-CBCB09509306}"/>
              </a:ext>
            </a:extLst>
          </p:cNvPr>
          <p:cNvSpPr txBox="1"/>
          <p:nvPr/>
        </p:nvSpPr>
        <p:spPr>
          <a:xfrm>
            <a:off x="468253" y="31785580"/>
            <a:ext cx="108375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Gill Sans Light"/>
                <a:cs typeface="Gill Sans Light"/>
              </a:rPr>
              <a:t>Figure 1. </a:t>
            </a:r>
            <a:r>
              <a:rPr lang="en-GB" sz="2800" dirty="0">
                <a:latin typeface="Gill Sans Light"/>
                <a:cs typeface="Gill Sans Light"/>
              </a:rPr>
              <a:t>Web application for “Choosing Healthplans All Together” exercise. </a:t>
            </a:r>
            <a:endParaRPr lang="en-US" dirty="0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67C763DE-CDD1-4448-8DF9-09DD8B450FB6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3939463"/>
            <a:ext cx="10738421" cy="7912137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558673" y="5186709"/>
            <a:ext cx="11506200" cy="577081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571500" indent="-5715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3600" dirty="0">
                <a:latin typeface="Gill Sans Light"/>
                <a:cs typeface="Gill Sans Light"/>
              </a:rPr>
              <a:t>Universal Health Care (UHC) lacks support in the U.S.</a:t>
            </a:r>
          </a:p>
          <a:p>
            <a:pPr marL="571500" indent="-5715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3600" dirty="0">
                <a:latin typeface="Gill Sans Light"/>
                <a:cs typeface="Gill Sans Light"/>
              </a:rPr>
              <a:t>Literature indicates that opposition to UHC is rooted in lack of comprehension and perceptions that it may be unfair.</a:t>
            </a:r>
          </a:p>
          <a:p>
            <a:pPr marL="571500" indent="-5715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3600" dirty="0">
                <a:latin typeface="Gill Sans Light"/>
                <a:cs typeface="Gill Sans Light"/>
              </a:rPr>
              <a:t>Explicit Health Benefits packages (HBPs) may improve support for UHC by outlining the cost and scope of care, directly addressing these concerns.</a:t>
            </a:r>
          </a:p>
          <a:p>
            <a:pPr marL="571500" indent="-5715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3600" dirty="0">
                <a:latin typeface="Gill Sans Light"/>
                <a:cs typeface="Gill Sans Light"/>
              </a:rPr>
              <a:t>To test this, we compared support for UHC after an HBP intervention, uninformative control, or ‘standard’ UHC messaging</a:t>
            </a:r>
          </a:p>
        </p:txBody>
      </p:sp>
      <p:sp>
        <p:nvSpPr>
          <p:cNvPr id="36" name="Rectangle 4"/>
          <p:cNvSpPr>
            <a:spLocks noChangeArrowheads="1"/>
          </p:cNvSpPr>
          <p:nvPr/>
        </p:nvSpPr>
        <p:spPr bwMode="auto">
          <a:xfrm>
            <a:off x="30391" y="10439400"/>
            <a:ext cx="11852602" cy="1298575"/>
          </a:xfrm>
          <a:prstGeom prst="rect">
            <a:avLst/>
          </a:prstGeom>
          <a:noFill/>
          <a:ln>
            <a:solidFill>
              <a:srgbClr val="FFFFFF"/>
            </a:solidFill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213360" tIns="106680" rIns="213360" bIns="106680" anchor="ctr"/>
          <a:lstStyle/>
          <a:p>
            <a:pPr algn="ctr" defTabSz="5852657" eaLnBrk="1" hangingPunct="1">
              <a:defRPr/>
            </a:pPr>
            <a:r>
              <a:rPr lang="en-US" sz="6000" cap="small" dirty="0">
                <a:solidFill>
                  <a:schemeClr val="tx1"/>
                </a:solidFill>
                <a:latin typeface="Gill Sans"/>
                <a:cs typeface="Gill Sans"/>
              </a:rPr>
              <a:t>Methods</a:t>
            </a:r>
          </a:p>
        </p:txBody>
      </p:sp>
      <p:pic>
        <p:nvPicPr>
          <p:cNvPr id="25" name="Picture 24" descr="Chart, scatter chart&#10;&#10;Description automatically generated">
            <a:extLst>
              <a:ext uri="{FF2B5EF4-FFF2-40B4-BE49-F238E27FC236}">
                <a16:creationId xmlns:a16="http://schemas.microsoft.com/office/drawing/2014/main" id="{15A011FB-2CF0-4663-BD64-E6CFF7FB14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27696" y="20680033"/>
            <a:ext cx="10738421" cy="11633289"/>
          </a:xfrm>
          <a:prstGeom prst="rect">
            <a:avLst/>
          </a:prstGeom>
        </p:spPr>
      </p:pic>
      <p:pic>
        <p:nvPicPr>
          <p:cNvPr id="28" name="Picture 27" descr="Chart, scatter chart&#10;&#10;Description automatically generated">
            <a:extLst>
              <a:ext uri="{FF2B5EF4-FFF2-40B4-BE49-F238E27FC236}">
                <a16:creationId xmlns:a16="http://schemas.microsoft.com/office/drawing/2014/main" id="{1A552229-27EF-482A-AF76-1E9324C173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36397" y="20679505"/>
            <a:ext cx="10738421" cy="11633289"/>
          </a:xfrm>
          <a:prstGeom prst="rect">
            <a:avLst/>
          </a:prstGeom>
        </p:spPr>
      </p:pic>
      <p:pic>
        <p:nvPicPr>
          <p:cNvPr id="43" name="Picture 42" descr="Chart, box and whisker chart&#10;&#10;Description automatically generated">
            <a:extLst>
              <a:ext uri="{FF2B5EF4-FFF2-40B4-BE49-F238E27FC236}">
                <a16:creationId xmlns:a16="http://schemas.microsoft.com/office/drawing/2014/main" id="{65CDC12F-57F2-4B99-B202-54268048B99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0387" y="9876044"/>
            <a:ext cx="10084643" cy="10925027"/>
          </a:xfrm>
          <a:prstGeom prst="rect">
            <a:avLst/>
          </a:prstGeom>
        </p:spPr>
      </p:pic>
      <p:pic>
        <p:nvPicPr>
          <p:cNvPr id="45" name="Picture 44" descr="Chart, box and whisker chart&#10;&#10;Description automatically generated">
            <a:extLst>
              <a:ext uri="{FF2B5EF4-FFF2-40B4-BE49-F238E27FC236}">
                <a16:creationId xmlns:a16="http://schemas.microsoft.com/office/drawing/2014/main" id="{FA7CF943-F185-4765-BFEF-E32B02E5846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01233" y="9877573"/>
            <a:ext cx="10084640" cy="10925027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E59BB22D-C065-4C61-9BF8-2ECA112E199E}"/>
              </a:ext>
            </a:extLst>
          </p:cNvPr>
          <p:cNvSpPr txBox="1"/>
          <p:nvPr/>
        </p:nvSpPr>
        <p:spPr>
          <a:xfrm>
            <a:off x="14173200" y="4141163"/>
            <a:ext cx="51349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Gill Sans Light"/>
                <a:cs typeface="Gill Sans Light"/>
              </a:rPr>
              <a:t>Table 1.  Demographics for Study 1</a:t>
            </a:r>
            <a:endParaRPr lang="en-US" dirty="0"/>
          </a:p>
        </p:txBody>
      </p:sp>
      <p:sp>
        <p:nvSpPr>
          <p:cNvPr id="106" name="TextBox 105"/>
          <p:cNvSpPr txBox="1"/>
          <p:nvPr/>
        </p:nvSpPr>
        <p:spPr>
          <a:xfrm>
            <a:off x="32461200" y="15130105"/>
            <a:ext cx="11277600" cy="978729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571500" indent="-5715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3600" dirty="0">
                <a:latin typeface="Gill Sans Light"/>
                <a:cs typeface="Gill Sans Light"/>
              </a:rPr>
              <a:t>In Study 1, both HBP interventions improved support for UHC compared to the control</a:t>
            </a:r>
          </a:p>
          <a:p>
            <a:pPr marL="571500" indent="-5715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3600" dirty="0">
                <a:latin typeface="Gill Sans Light"/>
                <a:cs typeface="Gill Sans Light"/>
              </a:rPr>
              <a:t>In Study 2, there was no direct effect of intervention on support for UHC.</a:t>
            </a:r>
          </a:p>
          <a:p>
            <a:pPr marL="914400" lvl="1" indent="-5715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3600" dirty="0">
                <a:latin typeface="Gill Sans Light"/>
                <a:cs typeface="Gill Sans Light"/>
              </a:rPr>
              <a:t>However, there was a significant interaction between intervention and objective numeracy</a:t>
            </a:r>
          </a:p>
          <a:p>
            <a:pPr marL="914400" lvl="1" indent="-5715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GB" sz="3600" u="sng" dirty="0">
                <a:latin typeface="Gill Sans Light"/>
                <a:cs typeface="Gill Sans Light"/>
              </a:rPr>
              <a:t>Greater objective numeracy predicted increased support for UHC in the intervention versus the control. </a:t>
            </a:r>
          </a:p>
          <a:p>
            <a:pPr marL="571500" indent="-5715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GB" sz="3600" dirty="0">
                <a:latin typeface="Gill Sans Light"/>
                <a:cs typeface="Gill Sans Light"/>
              </a:rPr>
              <a:t>Support for UHC was mediated by perceived equity, but not comprehensibility</a:t>
            </a:r>
          </a:p>
          <a:p>
            <a:pPr marL="914400" lvl="1" indent="-5715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GB" sz="3600" dirty="0">
                <a:latin typeface="Gill Sans Light"/>
                <a:cs typeface="Gill Sans Light"/>
              </a:rPr>
              <a:t>E.g. Increase in UHC support in control condition was partly mediated by increased perceived equity</a:t>
            </a:r>
          </a:p>
          <a:p>
            <a:pPr marL="914400" lvl="1" indent="-5715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GB" sz="3600" dirty="0">
                <a:latin typeface="Gill Sans Light"/>
                <a:cs typeface="Gill Sans Light"/>
              </a:rPr>
              <a:t>Conversely, lack of increase in UHC support in the intervention was due to lack of improved perceived equity</a:t>
            </a:r>
            <a:endParaRPr lang="en-US" sz="3600" dirty="0">
              <a:latin typeface="Gill Sans Light"/>
              <a:cs typeface="Gill Sans Light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6D095C08-5CE1-4A15-8312-BAD5F327AF43}"/>
              </a:ext>
            </a:extLst>
          </p:cNvPr>
          <p:cNvSpPr txBox="1"/>
          <p:nvPr/>
        </p:nvSpPr>
        <p:spPr>
          <a:xfrm>
            <a:off x="31775400" y="27809547"/>
            <a:ext cx="12126853" cy="3508653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742950" indent="-742950">
              <a:spcAft>
                <a:spcPts val="1800"/>
              </a:spcAft>
              <a:buFont typeface="+mj-lt"/>
              <a:buAutoNum type="arabicPeriod"/>
            </a:pPr>
            <a:r>
              <a:rPr lang="en-GB" sz="3200" dirty="0">
                <a:latin typeface="Gill Sans Light"/>
                <a:cs typeface="Gill Sans Light"/>
              </a:rPr>
              <a:t>Glassman, Amanda, et al., (2016) Health Systems and Reform 2 (1): 39–50 </a:t>
            </a:r>
            <a:r>
              <a:rPr lang="en-GB" sz="3200" dirty="0">
                <a:latin typeface="Gill Sans Light"/>
                <a:cs typeface="Gill Sans Light"/>
                <a:hlinkClick r:id="rId8"/>
              </a:rPr>
              <a:t>https://doi.org/10.1080/23288604.2016.1124171</a:t>
            </a:r>
            <a:r>
              <a:rPr lang="en-GB" sz="3200" dirty="0">
                <a:latin typeface="Gill Sans Light"/>
                <a:cs typeface="Gill Sans Light"/>
              </a:rPr>
              <a:t>.</a:t>
            </a:r>
          </a:p>
          <a:p>
            <a:pPr marL="742950" indent="-742950">
              <a:spcAft>
                <a:spcPts val="1800"/>
              </a:spcAft>
              <a:buFont typeface="+mj-lt"/>
              <a:buAutoNum type="arabicPeriod"/>
            </a:pPr>
            <a:r>
              <a:rPr lang="en-GB" sz="3200" dirty="0" err="1">
                <a:latin typeface="Gill Sans Light"/>
                <a:cs typeface="Gill Sans Light"/>
              </a:rPr>
              <a:t>Goold</a:t>
            </a:r>
            <a:r>
              <a:rPr lang="en-GB" sz="3200" dirty="0">
                <a:latin typeface="Gill Sans Light"/>
                <a:cs typeface="Gill Sans Light"/>
              </a:rPr>
              <a:t>, Susan et al., (2005) Journal of Health Politics, Policy and Law 30 (4): 563–601. </a:t>
            </a:r>
            <a:r>
              <a:rPr lang="en-GB" sz="3200" dirty="0">
                <a:latin typeface="Gill Sans Light"/>
                <a:cs typeface="Gill Sans Light"/>
                <a:hlinkClick r:id="rId9"/>
              </a:rPr>
              <a:t>https://doi.org/10.1215/03616878-30-4-563</a:t>
            </a:r>
            <a:r>
              <a:rPr lang="en-GB" sz="3200" dirty="0">
                <a:latin typeface="Gill Sans Light"/>
                <a:cs typeface="Gill Sans Light"/>
              </a:rPr>
              <a:t>. </a:t>
            </a:r>
          </a:p>
          <a:p>
            <a:pPr marL="742950" indent="-742950">
              <a:spcAft>
                <a:spcPts val="1800"/>
              </a:spcAft>
              <a:buFont typeface="+mj-lt"/>
              <a:buAutoNum type="arabicPeriod"/>
            </a:pPr>
            <a:r>
              <a:rPr lang="en-GB" sz="3200" dirty="0">
                <a:latin typeface="Gill Sans Light"/>
                <a:cs typeface="Gill Sans Light"/>
              </a:rPr>
              <a:t>Weller, Joshua A et al., (2013) Journal of </a:t>
            </a:r>
            <a:r>
              <a:rPr lang="en-GB" sz="3200" dirty="0" err="1">
                <a:latin typeface="Gill Sans Light"/>
                <a:cs typeface="Gill Sans Light"/>
              </a:rPr>
              <a:t>Behavioral</a:t>
            </a:r>
            <a:r>
              <a:rPr lang="en-GB" sz="3200" dirty="0">
                <a:latin typeface="Gill Sans Light"/>
                <a:cs typeface="Gill Sans Light"/>
              </a:rPr>
              <a:t> Decision Making 26 (2): 198–212. </a:t>
            </a:r>
            <a:r>
              <a:rPr lang="en-GB" sz="3200" dirty="0">
                <a:latin typeface="Gill Sans Light"/>
                <a:cs typeface="Gill Sans Light"/>
                <a:hlinkClick r:id="rId10"/>
              </a:rPr>
              <a:t>https://doi.org/10.1002/bdm.1751</a:t>
            </a:r>
            <a:r>
              <a:rPr lang="en-GB" sz="3200" dirty="0">
                <a:latin typeface="Gill Sans Light"/>
                <a:cs typeface="Gill Sans Light"/>
              </a:rPr>
              <a:t>.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81000" y="11658600"/>
            <a:ext cx="11506200" cy="12926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3600" dirty="0">
                <a:latin typeface="Gill Sans Light"/>
                <a:cs typeface="Gill Sans Light"/>
              </a:rPr>
              <a:t>Study 1 (N=189) – randomly assigned to build an HBP, assess a provided HBP, or an uninformative control</a:t>
            </a:r>
          </a:p>
          <a:p>
            <a:pPr marL="571500" indent="-5715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3600" dirty="0">
                <a:latin typeface="Gill Sans Light"/>
                <a:cs typeface="Gill Sans Light"/>
              </a:rPr>
              <a:t>Study 2 (N=412) – randomly assigned to either build an HBP or read informational pamphlets about UHC; see Figure 2.</a:t>
            </a:r>
          </a:p>
          <a:p>
            <a:pPr marL="571500" indent="-5715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3600" dirty="0">
                <a:latin typeface="Gill Sans Light"/>
                <a:cs typeface="Gill Sans Light"/>
              </a:rPr>
              <a:t>HBPs were built or provided using the “Choosing Healthplans All Together” (CHAT) simulation exercise</a:t>
            </a:r>
          </a:p>
          <a:p>
            <a:pPr marL="914400" lvl="1" indent="-5715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3600" dirty="0">
                <a:latin typeface="Gill Sans Light"/>
                <a:cs typeface="Gill Sans Light"/>
              </a:rPr>
              <a:t>This consists of </a:t>
            </a:r>
            <a:r>
              <a:rPr lang="en-GB" sz="3600" dirty="0">
                <a:latin typeface="Gill Sans Light"/>
                <a:cs typeface="Gill Sans Light"/>
              </a:rPr>
              <a:t>allocating a limited set of resources to benefit types (e.g. dental) and choosing scope of coverage (basic-to-high); see Figure 1.</a:t>
            </a:r>
            <a:r>
              <a:rPr lang="en-US" sz="3600" dirty="0">
                <a:latin typeface="Gill Sans Light"/>
                <a:cs typeface="Gill Sans Light"/>
              </a:rPr>
              <a:t>	</a:t>
            </a:r>
          </a:p>
          <a:p>
            <a:pPr marL="571500" indent="-5715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3600" dirty="0">
                <a:latin typeface="Gill Sans Light"/>
                <a:cs typeface="Gill Sans Light"/>
              </a:rPr>
              <a:t>For each condition in both studies, participants: </a:t>
            </a:r>
          </a:p>
          <a:p>
            <a:pPr marL="1085850" lvl="1" indent="-7429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3600" dirty="0">
                <a:latin typeface="Gill Sans Light"/>
                <a:cs typeface="Gill Sans Light"/>
              </a:rPr>
              <a:t>Rated support for UHC (0-100) pre/post intervention</a:t>
            </a:r>
          </a:p>
          <a:p>
            <a:pPr marL="1085850" lvl="1" indent="-7429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3600" dirty="0">
                <a:latin typeface="Gill Sans Light"/>
                <a:cs typeface="Gill Sans Light"/>
              </a:rPr>
              <a:t>Provided demographic information (age, sex, race, etc.)</a:t>
            </a:r>
          </a:p>
          <a:p>
            <a:pPr marL="742950" indent="-7429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3600" dirty="0">
                <a:latin typeface="Gill Sans Light"/>
                <a:cs typeface="Gill Sans Light"/>
              </a:rPr>
              <a:t>For Study 2, participants also:</a:t>
            </a:r>
          </a:p>
          <a:p>
            <a:pPr marL="1085850" lvl="1" indent="-7429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3600" dirty="0">
                <a:latin typeface="Gill Sans Light"/>
                <a:cs typeface="Gill Sans Light"/>
              </a:rPr>
              <a:t>Rated comprehension of UHC (0-100) pre/post</a:t>
            </a:r>
          </a:p>
          <a:p>
            <a:pPr marL="1085850" lvl="1" indent="-7429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3600" dirty="0">
                <a:latin typeface="Gill Sans Light"/>
                <a:cs typeface="Gill Sans Light"/>
              </a:rPr>
              <a:t>Rated perceived equality of UHC (0-100) pre/post</a:t>
            </a:r>
          </a:p>
          <a:p>
            <a:pPr marL="1085850" lvl="1" indent="-7429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3600" dirty="0">
                <a:latin typeface="Gill Sans Light"/>
                <a:cs typeface="Gill Sans Light"/>
              </a:rPr>
              <a:t>Completed objective (Rasch Numeracy Scale) and subjective (Subjective Numeracy Scale) measures of numeracy.</a:t>
            </a:r>
          </a:p>
        </p:txBody>
      </p:sp>
      <p:pic>
        <p:nvPicPr>
          <p:cNvPr id="8" name="Picture 7" descr="Table&#10;&#10;Description automatically generated">
            <a:extLst>
              <a:ext uri="{FF2B5EF4-FFF2-40B4-BE49-F238E27FC236}">
                <a16:creationId xmlns:a16="http://schemas.microsoft.com/office/drawing/2014/main" id="{228AA3D5-E503-4C52-A14F-8CE18EEE348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99863" y="4724400"/>
            <a:ext cx="8836137" cy="4948827"/>
          </a:xfrm>
          <a:prstGeom prst="rect">
            <a:avLst/>
          </a:prstGeom>
        </p:spPr>
      </p:pic>
      <p:pic>
        <p:nvPicPr>
          <p:cNvPr id="10" name="Picture 9" descr="Table&#10;&#10;Description automatically generated">
            <a:extLst>
              <a:ext uri="{FF2B5EF4-FFF2-40B4-BE49-F238E27FC236}">
                <a16:creationId xmlns:a16="http://schemas.microsoft.com/office/drawing/2014/main" id="{ED23E907-9BCD-43E7-8AEF-7931A9E540C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74800" y="4657159"/>
            <a:ext cx="4903832" cy="5096441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A4DFBC11-DB64-42BC-957E-E33F2F342600}"/>
              </a:ext>
            </a:extLst>
          </p:cNvPr>
          <p:cNvSpPr txBox="1"/>
          <p:nvPr/>
        </p:nvSpPr>
        <p:spPr>
          <a:xfrm>
            <a:off x="32332076" y="12712714"/>
            <a:ext cx="111904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Gill Sans Light"/>
                <a:cs typeface="Gill Sans Light"/>
              </a:rPr>
              <a:t>Figure 2. Example infographic provided as ‘standard’ UHC messaging in Study 2</a:t>
            </a:r>
            <a:endParaRPr lang="en-US" dirty="0"/>
          </a:p>
        </p:txBody>
      </p:sp>
      <p:pic>
        <p:nvPicPr>
          <p:cNvPr id="37" name="Picture 36" descr="A picture containing text&#10;&#10;Description automatically generated">
            <a:extLst>
              <a:ext uri="{FF2B5EF4-FFF2-40B4-BE49-F238E27FC236}">
                <a16:creationId xmlns:a16="http://schemas.microsoft.com/office/drawing/2014/main" id="{331564B3-4A7A-4E83-815D-E7106F7B049C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t="16029" b="42377"/>
          <a:stretch/>
        </p:blipFill>
        <p:spPr>
          <a:xfrm>
            <a:off x="33996916" y="4114800"/>
            <a:ext cx="7760684" cy="8533698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F347469A-EFDB-45CD-B5D0-5F0D01E0CD9D}"/>
              </a:ext>
            </a:extLst>
          </p:cNvPr>
          <p:cNvSpPr txBox="1"/>
          <p:nvPr/>
        </p:nvSpPr>
        <p:spPr>
          <a:xfrm>
            <a:off x="26898600" y="4053566"/>
            <a:ext cx="51349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Gill Sans Light"/>
                <a:cs typeface="Gill Sans Light"/>
              </a:rPr>
              <a:t>Table 2.  Demographics for Study 2</a:t>
            </a:r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763B444-34AF-42C8-AE8A-AB6BF815B941}"/>
              </a:ext>
            </a:extLst>
          </p:cNvPr>
          <p:cNvSpPr txBox="1"/>
          <p:nvPr/>
        </p:nvSpPr>
        <p:spPr>
          <a:xfrm>
            <a:off x="40386961" y="3219036"/>
            <a:ext cx="32339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aseline="30000" dirty="0">
                <a:latin typeface="Gill Sans"/>
                <a:cs typeface="Gill Sans"/>
              </a:rPr>
              <a:t>: @DuanXiaoaho</a:t>
            </a:r>
            <a:endParaRPr lang="en-US" sz="2800" dirty="0"/>
          </a:p>
        </p:txBody>
      </p:sp>
      <p:pic>
        <p:nvPicPr>
          <p:cNvPr id="15" name="Picture 14" descr="Logo, company name&#10;&#10;Description automatically generated">
            <a:extLst>
              <a:ext uri="{FF2B5EF4-FFF2-40B4-BE49-F238E27FC236}">
                <a16:creationId xmlns:a16="http://schemas.microsoft.com/office/drawing/2014/main" id="{F78ED70C-2080-4929-8386-1626E0EDE9E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67098" y="3199598"/>
            <a:ext cx="458002" cy="458002"/>
          </a:xfrm>
          <a:prstGeom prst="rect">
            <a:avLst/>
          </a:prstGeom>
        </p:spPr>
      </p:pic>
      <p:pic>
        <p:nvPicPr>
          <p:cNvPr id="17" name="Picture 16" descr="Icon&#10;&#10;Description automatically generated">
            <a:extLst>
              <a:ext uri="{FF2B5EF4-FFF2-40B4-BE49-F238E27FC236}">
                <a16:creationId xmlns:a16="http://schemas.microsoft.com/office/drawing/2014/main" id="{9DF65500-0053-4004-8AEE-6333448C606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67098" y="2696818"/>
            <a:ext cx="458002" cy="458002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6A1B580B-69E6-45DD-A64C-4A8FC4E61BBD}"/>
              </a:ext>
            </a:extLst>
          </p:cNvPr>
          <p:cNvSpPr txBox="1"/>
          <p:nvPr/>
        </p:nvSpPr>
        <p:spPr>
          <a:xfrm>
            <a:off x="40767000" y="2753380"/>
            <a:ext cx="32339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aseline="30000" dirty="0">
                <a:latin typeface="Gill Sans"/>
                <a:cs typeface="Gill Sans"/>
              </a:rPr>
              <a:t>: seanxduan@gmail.com</a:t>
            </a:r>
            <a:endParaRPr lang="en-US" sz="2800" dirty="0"/>
          </a:p>
        </p:txBody>
      </p:sp>
    </p:spTree>
  </p:cSld>
  <p:clrMapOvr>
    <a:masterClrMapping/>
  </p:clrMapOvr>
  <p:transition spd="slow"/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389438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5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389438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5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7162</TotalTime>
  <Words>579</Words>
  <Application>Microsoft Office PowerPoint</Application>
  <PresentationFormat>Custom</PresentationFormat>
  <Paragraphs>40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Arial</vt:lpstr>
      <vt:lpstr>Gill Sans</vt:lpstr>
      <vt:lpstr>Gill Sans Light</vt:lpstr>
      <vt:lpstr>Seravek Medium</vt:lpstr>
      <vt:lpstr>Times New Roman</vt:lpstr>
      <vt:lpstr>Default Design</vt:lpstr>
      <vt:lpstr>PowerPoint Presentation</vt:lpstr>
    </vt:vector>
  </TitlesOfParts>
  <Company>Graphicsland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template for a scientific poster</dc:title>
  <dc:subject>Template For Scientific Poster Presentation</dc:subject>
  <dc:creator>Graphicsland/MakeSigns.com</dc:creator>
  <cp:keywords>scientific, research, template, custom, poster, presentation, symposium, printing, PowerPoint, create, design, example, sample, download</cp:keywords>
  <dc:description>This is a free template from MakeSigns.com to help you create the perfect scientific poster.</dc:description>
  <cp:lastModifiedBy>Sean Duan</cp:lastModifiedBy>
  <cp:revision>325</cp:revision>
  <cp:lastPrinted>2018-10-10T22:35:49Z</cp:lastPrinted>
  <dcterms:created xsi:type="dcterms:W3CDTF">2004-07-27T20:30:49Z</dcterms:created>
  <dcterms:modified xsi:type="dcterms:W3CDTF">2021-10-01T16:21:58Z</dcterms:modified>
  <cp:category>scientific poster template</cp:category>
</cp:coreProperties>
</file>